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3" r:id="rId15"/>
    <p:sldId id="274" r:id="rId16"/>
    <p:sldId id="270" r:id="rId17"/>
    <p:sldId id="271" r:id="rId18"/>
    <p:sldId id="272" r:id="rId19"/>
    <p:sldId id="268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7CBA-9BE9-4F32-7AC1-237C47CE4E7D}" v="866" dt="2025-05-19T16:21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Car parts for TRABANT">
            <a:extLst>
              <a:ext uri="{FF2B5EF4-FFF2-40B4-BE49-F238E27FC236}">
                <a16:creationId xmlns:a16="http://schemas.microsoft.com/office/drawing/2014/main" xmlns="" id="{A14E26D7-731C-3A97-DB8F-C70AEF64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320" r="-1" b="334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>
                <a:solidFill>
                  <a:schemeClr val="bg1"/>
                </a:solidFill>
              </a:rPr>
              <a:t>TribiTrabi car parts market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Backend: Kovács Tibor,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Ádám, </a:t>
            </a:r>
            <a:r>
              <a:rPr lang="hu-HU" sz="2000" dirty="0" smtClean="0">
                <a:solidFill>
                  <a:schemeClr val="bg1"/>
                </a:solidFill>
              </a:rPr>
              <a:t>Kis </a:t>
            </a:r>
            <a:r>
              <a:rPr lang="hu-HU" sz="2000" dirty="0">
                <a:solidFill>
                  <a:schemeClr val="bg1"/>
                </a:solidFill>
              </a:rPr>
              <a:t>Benedek</a:t>
            </a:r>
          </a:p>
          <a:p>
            <a:r>
              <a:rPr lang="hu-HU" sz="2000" dirty="0">
                <a:solidFill>
                  <a:schemeClr val="bg1"/>
                </a:solidFill>
              </a:rPr>
              <a:t>Frontend: </a:t>
            </a:r>
            <a:r>
              <a:rPr lang="hu-HU" sz="2000" dirty="0" err="1">
                <a:solidFill>
                  <a:schemeClr val="bg1"/>
                </a:solidFill>
              </a:rPr>
              <a:t>Hézső</a:t>
            </a:r>
            <a:r>
              <a:rPr lang="hu-HU" sz="2000" dirty="0">
                <a:solidFill>
                  <a:schemeClr val="bg1"/>
                </a:solidFill>
              </a:rPr>
              <a:t> Ádám</a:t>
            </a:r>
          </a:p>
          <a:p>
            <a:r>
              <a:rPr lang="hu-HU" sz="2000" dirty="0" err="1">
                <a:solidFill>
                  <a:schemeClr val="bg1"/>
                </a:solidFill>
              </a:rPr>
              <a:t>Winform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app</a:t>
            </a:r>
            <a:r>
              <a:rPr lang="hu-HU" sz="2000" dirty="0">
                <a:solidFill>
                  <a:schemeClr val="bg1"/>
                </a:solidFill>
              </a:rPr>
              <a:t>: Kovács Tibor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xmlns="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4E87FCFB-2CCE-460D-B3DD-557C8BD1B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F2135914-5D76-8A1A-DE26-01152B5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latin typeface="Courier New"/>
                <a:cs typeface="Courier New"/>
              </a:rPr>
              <a:t>Last </a:t>
            </a:r>
            <a:r>
              <a:rPr lang="hu-HU" sz="2800" dirty="0" err="1">
                <a:latin typeface="Courier New"/>
                <a:cs typeface="Courier New"/>
              </a:rPr>
              <a:t>but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not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least</a:t>
            </a:r>
            <a:r>
              <a:rPr lang="hu-HU" sz="2800" dirty="0">
                <a:latin typeface="Courier New"/>
                <a:cs typeface="Courier New"/>
              </a:rPr>
              <a:t>, </a:t>
            </a:r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can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any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rewriting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pressing</a:t>
            </a:r>
            <a:r>
              <a:rPr lang="hu-HU" sz="2800" dirty="0">
                <a:latin typeface="Courier New"/>
                <a:cs typeface="Courier New"/>
              </a:rPr>
              <a:t> „</a:t>
            </a:r>
            <a:r>
              <a:rPr lang="hu-HU" sz="2800" dirty="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”. </a:t>
            </a:r>
            <a:r>
              <a:rPr lang="hu-HU" sz="2800" dirty="0" err="1">
                <a:latin typeface="Courier New"/>
                <a:cs typeface="Courier New"/>
              </a:rPr>
              <a:t>This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dirty="0" err="1">
                <a:latin typeface="Courier New"/>
                <a:cs typeface="Courier New"/>
              </a:rPr>
              <a:t>how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dirty="0" err="1">
                <a:latin typeface="Courier New"/>
                <a:cs typeface="Courier New"/>
              </a:rPr>
              <a:t>done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6" name="sikeresmodositas">
            <a:hlinkClick r:id="" action="ppaction://media"/>
            <a:extLst>
              <a:ext uri="{FF2B5EF4-FFF2-40B4-BE49-F238E27FC236}">
                <a16:creationId xmlns:a16="http://schemas.microsoft.com/office/drawing/2014/main" xmlns="" id="{B590FD37-671E-A8F1-C236-AD058591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90" y="2556328"/>
            <a:ext cx="7661124" cy="36491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576544" y="4544067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5198" y="-30688"/>
            <a:ext cx="10167730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frontend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011650" y="2847881"/>
            <a:ext cx="7269573" cy="2404770"/>
          </a:xfrm>
        </p:spPr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be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over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website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Front end - Free web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7680">
            <a:off x="704215" y="3174325"/>
            <a:ext cx="2184383" cy="218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2052" name="Picture 4" descr="Car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119">
            <a:off x="2811971" y="4230505"/>
            <a:ext cx="2186796" cy="2186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, react native icon - Free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0" y="116639"/>
            <a:ext cx="1178236" cy="1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95433" y="-18326"/>
            <a:ext cx="1587259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daily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offers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4" y="1626877"/>
            <a:ext cx="9879239" cy="154970"/>
          </a:xfrm>
          <a:prstGeom prst="rect">
            <a:avLst/>
          </a:prstGeom>
        </p:spPr>
      </p:pic>
      <p:pic>
        <p:nvPicPr>
          <p:cNvPr id="5" name="Fool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730" y="2464905"/>
            <a:ext cx="7350539" cy="41346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4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25518" y="-8583"/>
            <a:ext cx="7709452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Registration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login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6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clicking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„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bejelentkezes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presented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gisztracio_es_be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444" y="2643809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467099" y="0"/>
            <a:ext cx="525780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account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information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Jelszo_modositas_es_profil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04052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45226" y="0"/>
            <a:ext cx="4065104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out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Simply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log out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account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pressing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ijelentkez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45544" y="0"/>
            <a:ext cx="2300910" cy="1325563"/>
          </a:xfrm>
        </p:spPr>
        <p:txBody>
          <a:bodyPr/>
          <a:lstStyle/>
          <a:p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Market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market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allows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typing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specific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ruhaz_oldal_keresos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05836" y="0"/>
            <a:ext cx="1580323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Cart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A_kosar_mukod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8" y="2721600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22812" y="0"/>
            <a:ext cx="4946374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Cart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clicking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„tovább a kasszához”,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billing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information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u-H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text </a:t>
            </a:r>
            <a:r>
              <a:rPr lang="hu-HU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boxes</a:t>
            </a:r>
            <a:endParaRPr lang="hu-H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Kassza_es_rendeles_visszaigazol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4380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12873" y="55186"/>
            <a:ext cx="4966252" cy="1325563"/>
          </a:xfrm>
        </p:spPr>
        <p:txBody>
          <a:bodyPr/>
          <a:lstStyle/>
          <a:p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tracking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776931"/>
            <a:ext cx="10515600" cy="43513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offers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track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5" name="Rendeles_kov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199" y="2632148"/>
            <a:ext cx="7353600" cy="413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2" descr="React, react nativ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8347">
            <a:off x="1335355" y="5369512"/>
            <a:ext cx="1302576" cy="1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21E67DD5-19B4-84D8-91DE-4A324E35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43" y="14478"/>
            <a:ext cx="10515600" cy="1325563"/>
          </a:xfrm>
        </p:spPr>
        <p:txBody>
          <a:bodyPr/>
          <a:lstStyle/>
          <a:p>
            <a:r>
              <a:rPr lang="hu-HU" b="1" dirty="0" err="1"/>
              <a:t>What</a:t>
            </a:r>
            <a:r>
              <a:rPr lang="hu-HU" b="1" dirty="0"/>
              <a:t> </a:t>
            </a:r>
            <a:r>
              <a:rPr lang="hu-HU" b="1" dirty="0" err="1"/>
              <a:t>purpose</a:t>
            </a:r>
            <a:r>
              <a:rPr lang="hu-HU" b="1" dirty="0"/>
              <a:t> </a:t>
            </a:r>
            <a:r>
              <a:rPr lang="hu-HU" b="1" dirty="0" err="1"/>
              <a:t>does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project </a:t>
            </a:r>
            <a:r>
              <a:rPr lang="hu-HU" b="1" dirty="0" err="1"/>
              <a:t>serve</a:t>
            </a:r>
            <a:r>
              <a:rPr lang="hu-HU" b="1" dirty="0"/>
              <a:t>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043FCF23-F2E9-D917-78F1-A96A509D8A6A}"/>
              </a:ext>
            </a:extLst>
          </p:cNvPr>
          <p:cNvSpPr txBox="1"/>
          <p:nvPr/>
        </p:nvSpPr>
        <p:spPr>
          <a:xfrm>
            <a:off x="862216" y="1788777"/>
            <a:ext cx="3629030" cy="4594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140E4A30-4BB8-1A81-1CB6-E7D6716367A4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E4D46505-958A-D97E-BA64-436957266F8F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5CB49168-C65C-3594-D083-10CF3F3C1D97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25" name="Kép 2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79335E6-B20B-7DE0-3FD0-93DC97F7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26" name="Kép 25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3045551F-5B9C-B517-7572-A7BB8766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27" name="Kép 26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AA618B96-C430-068F-3680-3286243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xmlns="" id="{E394334F-84DD-277D-EE1C-6F6B415DF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519086"/>
            <a:ext cx="6867525" cy="142875"/>
          </a:xfrm>
          <a:prstGeom prst="rect">
            <a:avLst/>
          </a:prstGeom>
        </p:spPr>
      </p:pic>
      <p:sp>
        <p:nvSpPr>
          <p:cNvPr id="30" name="Szövegdoboz 29">
            <a:extLst>
              <a:ext uri="{FF2B5EF4-FFF2-40B4-BE49-F238E27FC236}">
                <a16:creationId xmlns:a16="http://schemas.microsoft.com/office/drawing/2014/main" xmlns="" id="{449DECFE-A75D-1661-F689-9765D16330E2}"/>
              </a:ext>
            </a:extLst>
          </p:cNvPr>
          <p:cNvSpPr txBox="1"/>
          <p:nvPr/>
        </p:nvSpPr>
        <p:spPr>
          <a:xfrm>
            <a:off x="163000" y="4089437"/>
            <a:ext cx="390523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an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enviroment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car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fanatics</a:t>
            </a:r>
            <a:endParaRPr lang="hu-HU" sz="2800"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xmlns="" id="{73564627-53E3-5F9B-95DA-3DE412569B61}"/>
              </a:ext>
            </a:extLst>
          </p:cNvPr>
          <p:cNvSpPr txBox="1"/>
          <p:nvPr/>
        </p:nvSpPr>
        <p:spPr>
          <a:xfrm>
            <a:off x="4493094" y="3774960"/>
            <a:ext cx="325208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Users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can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browse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and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purchase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hundreds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of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car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urier New"/>
                <a:cs typeface="Courier New"/>
              </a:rPr>
              <a:t>parts</a:t>
            </a:r>
            <a:endParaRPr lang="hu-HU" sz="28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 algn="ctr">
              <a:buFont typeface="Wingdings"/>
              <a:buChar char="§"/>
            </a:pPr>
            <a:endParaRPr lang="hu-HU" sz="3600" dirty="0">
              <a:solidFill>
                <a:srgbClr val="FFFFFF"/>
              </a:solidFill>
              <a:latin typeface="Century Gothic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xmlns="" id="{3B4846E0-062D-7B65-1C9A-7A6F013ACF68}"/>
              </a:ext>
            </a:extLst>
          </p:cNvPr>
          <p:cNvSpPr txBox="1"/>
          <p:nvPr/>
        </p:nvSpPr>
        <p:spPr>
          <a:xfrm>
            <a:off x="8448236" y="3617721"/>
            <a:ext cx="3252087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Convenient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and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easy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work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environment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for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administrative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staff</a:t>
            </a:r>
            <a:endParaRPr lang="hu-HU" err="1">
              <a:solidFill>
                <a:schemeClr val="bg1"/>
              </a:solidFill>
              <a:latin typeface="Courier New"/>
            </a:endParaRPr>
          </a:p>
          <a:p>
            <a:pPr algn="ctr"/>
            <a:endParaRPr lang="hu-HU" sz="28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 algn="ctr">
              <a:buFont typeface="Wingdings"/>
              <a:buChar char="§"/>
            </a:pPr>
            <a:endParaRPr lang="hu-HU" sz="3600" dirty="0">
              <a:solidFill>
                <a:srgbClr val="FFFFFF"/>
              </a:solidFill>
              <a:latin typeface="Century Gothic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0612" y="0"/>
            <a:ext cx="9670774" cy="1680672"/>
          </a:xfrm>
        </p:spPr>
        <p:txBody>
          <a:bodyPr/>
          <a:lstStyle/>
          <a:p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kindly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hu-H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6BDBA49A-B6F2-CE71-493D-FC83C1BA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0" y="1525702"/>
            <a:ext cx="9879239" cy="154970"/>
          </a:xfrm>
          <a:prstGeom prst="rect">
            <a:avLst/>
          </a:prstGeom>
        </p:spPr>
      </p:pic>
      <p:pic>
        <p:nvPicPr>
          <p:cNvPr id="7174" name="Picture 6" descr="Trabant Icons - Free SVG &amp; PNG Trabant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9" y="1603187"/>
            <a:ext cx="2948610" cy="29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 monochrome icon on transparent background. 19879187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7896" y="3667538"/>
            <a:ext cx="3375991" cy="19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7462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69922 0.026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6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F5DE6FF6-DCCC-66E0-3B53-84079439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274" y="8874"/>
            <a:ext cx="10515600" cy="1325563"/>
          </a:xfrm>
        </p:spPr>
        <p:txBody>
          <a:bodyPr/>
          <a:lstStyle/>
          <a:p>
            <a:r>
              <a:rPr lang="hu-HU" b="1" dirty="0"/>
              <a:t>The </a:t>
            </a:r>
            <a:r>
              <a:rPr lang="hu-HU" b="1" dirty="0" err="1"/>
              <a:t>road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steady</a:t>
            </a:r>
            <a:r>
              <a:rPr lang="hu-HU" b="1" dirty="0"/>
              <a:t> backend </a:t>
            </a:r>
            <a:r>
              <a:rPr lang="hu-HU" b="1" dirty="0" err="1"/>
              <a:t>environment</a:t>
            </a:r>
          </a:p>
        </p:txBody>
      </p:sp>
      <p:sp>
        <p:nvSpPr>
          <p:cNvPr id="4" name="Folyamatábra: Másik feldolgozás 3">
            <a:extLst>
              <a:ext uri="{FF2B5EF4-FFF2-40B4-BE49-F238E27FC236}">
                <a16:creationId xmlns:a16="http://schemas.microsoft.com/office/drawing/2014/main" xmlns="" id="{BFD8EF97-8E79-0C6A-3CA2-202CEDC0616A}"/>
              </a:ext>
            </a:extLst>
          </p:cNvPr>
          <p:cNvSpPr/>
          <p:nvPr/>
        </p:nvSpPr>
        <p:spPr>
          <a:xfrm>
            <a:off x="1021431" y="1922153"/>
            <a:ext cx="7238431" cy="1344927"/>
          </a:xfrm>
          <a:prstGeom prst="flowChartAlternate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Folyamatábra: Másik feldolgozás 4">
            <a:extLst>
              <a:ext uri="{FF2B5EF4-FFF2-40B4-BE49-F238E27FC236}">
                <a16:creationId xmlns:a16="http://schemas.microsoft.com/office/drawing/2014/main" xmlns="" id="{44A445EE-C6C8-F737-CFA5-690EA84D45C7}"/>
              </a:ext>
            </a:extLst>
          </p:cNvPr>
          <p:cNvSpPr/>
          <p:nvPr/>
        </p:nvSpPr>
        <p:spPr>
          <a:xfrm>
            <a:off x="2472859" y="3434057"/>
            <a:ext cx="7238431" cy="1344927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Folyamatábra: Másik feldolgozás 5">
            <a:extLst>
              <a:ext uri="{FF2B5EF4-FFF2-40B4-BE49-F238E27FC236}">
                <a16:creationId xmlns:a16="http://schemas.microsoft.com/office/drawing/2014/main" xmlns="" id="{69B66EB2-4438-0537-CB14-12D2413AD762}"/>
              </a:ext>
            </a:extLst>
          </p:cNvPr>
          <p:cNvSpPr/>
          <p:nvPr/>
        </p:nvSpPr>
        <p:spPr>
          <a:xfrm>
            <a:off x="4311334" y="4945961"/>
            <a:ext cx="7238431" cy="1344927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Nyíl: szalag, jobbra mutató 7">
            <a:extLst>
              <a:ext uri="{FF2B5EF4-FFF2-40B4-BE49-F238E27FC236}">
                <a16:creationId xmlns:a16="http://schemas.microsoft.com/office/drawing/2014/main" xmlns="" id="{50D088B9-C61A-15AE-AA69-95DED4A8099D}"/>
              </a:ext>
            </a:extLst>
          </p:cNvPr>
          <p:cNvSpPr/>
          <p:nvPr/>
        </p:nvSpPr>
        <p:spPr>
          <a:xfrm rot="-1380000" flipH="1">
            <a:off x="8280841" y="1785818"/>
            <a:ext cx="1573190" cy="2100505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zalag, jobbra mutató 8">
            <a:extLst>
              <a:ext uri="{FF2B5EF4-FFF2-40B4-BE49-F238E27FC236}">
                <a16:creationId xmlns:a16="http://schemas.microsoft.com/office/drawing/2014/main" xmlns="" id="{D4621F45-24D6-7A94-195F-4004B01B1EC7}"/>
              </a:ext>
            </a:extLst>
          </p:cNvPr>
          <p:cNvSpPr/>
          <p:nvPr/>
        </p:nvSpPr>
        <p:spPr>
          <a:xfrm rot="-1320000">
            <a:off x="873423" y="4823779"/>
            <a:ext cx="3673125" cy="1967666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xmlns="" id="{D129468E-2C49-F962-755D-C165F6843144}"/>
              </a:ext>
            </a:extLst>
          </p:cNvPr>
          <p:cNvSpPr txBox="1"/>
          <p:nvPr/>
        </p:nvSpPr>
        <p:spPr>
          <a:xfrm>
            <a:off x="1420606" y="2121740"/>
            <a:ext cx="69733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>
                <a:solidFill>
                  <a:srgbClr val="FFFFFF"/>
                </a:solidFill>
                <a:latin typeface="Courier New"/>
                <a:cs typeface="Courier New"/>
              </a:rPr>
              <a:t>Server </a:t>
            </a:r>
            <a:r>
              <a:rPr lang="hu-HU" sz="3600" err="1">
                <a:solidFill>
                  <a:srgbClr val="FFFFFF"/>
                </a:solidFill>
                <a:latin typeface="Courier New"/>
                <a:cs typeface="Courier New"/>
              </a:rPr>
              <a:t>side</a:t>
            </a:r>
            <a:r>
              <a:rPr lang="hu-HU" sz="3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3600" err="1">
                <a:solidFill>
                  <a:srgbClr val="FFFFFF"/>
                </a:solidFill>
                <a:latin typeface="Courier New"/>
                <a:cs typeface="Courier New"/>
              </a:rPr>
              <a:t>connection</a:t>
            </a:r>
            <a:endParaRPr lang="hu-HU" sz="3600" err="1">
              <a:latin typeface="Courier New"/>
              <a:cs typeface="Courier New"/>
            </a:endParaRPr>
          </a:p>
          <a:p>
            <a:pPr algn="l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xmlns="" id="{A37F5AA2-15E3-2E34-E220-CABD419BAAAA}"/>
              </a:ext>
            </a:extLst>
          </p:cNvPr>
          <p:cNvSpPr txBox="1"/>
          <p:nvPr/>
        </p:nvSpPr>
        <p:spPr>
          <a:xfrm>
            <a:off x="4123095" y="3406069"/>
            <a:ext cx="67397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Communication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between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dirty="0" err="1">
                <a:solidFill>
                  <a:srgbClr val="FFFFFF"/>
                </a:solidFill>
                <a:latin typeface="Courier New"/>
                <a:cs typeface="Courier New"/>
              </a:rPr>
              <a:t>database</a:t>
            </a:r>
            <a:endParaRPr lang="hu-HU" sz="2000" dirty="0">
              <a:latin typeface="Courier New"/>
              <a:cs typeface="Courier New"/>
            </a:endParaRP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website</a:t>
            </a:r>
            <a:endParaRPr lang="hu-HU" sz="2000">
              <a:latin typeface="Courier New"/>
              <a:cs typeface="Courier New"/>
            </a:endParaRPr>
          </a:p>
          <a:p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The server and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000" err="1">
                <a:solidFill>
                  <a:srgbClr val="FFFFFF"/>
                </a:solidFill>
                <a:latin typeface="Courier New"/>
                <a:cs typeface="Courier New"/>
              </a:rPr>
              <a:t>winform</a:t>
            </a:r>
            <a:r>
              <a:rPr lang="hu-HU" sz="2000" dirty="0">
                <a:solidFill>
                  <a:srgbClr val="FFFFFF"/>
                </a:solidFill>
                <a:latin typeface="Courier New"/>
                <a:cs typeface="Courier New"/>
              </a:rPr>
              <a:t> app</a:t>
            </a:r>
            <a:endParaRPr lang="hu-HU" sz="2000" dirty="0">
              <a:latin typeface="Courier New"/>
              <a:cs typeface="Courier New"/>
            </a:endParaRPr>
          </a:p>
          <a:p>
            <a:pPr algn="l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xmlns="" id="{8F0DA1D2-D9E1-5A90-6B85-07EE10379644}"/>
              </a:ext>
            </a:extLst>
          </p:cNvPr>
          <p:cNvSpPr txBox="1"/>
          <p:nvPr/>
        </p:nvSpPr>
        <p:spPr>
          <a:xfrm>
            <a:off x="4648413" y="5358747"/>
            <a:ext cx="69091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Creating</a:t>
            </a:r>
            <a:r>
              <a:rPr lang="hu-HU" sz="2800" dirty="0">
                <a:solidFill>
                  <a:schemeClr val="bg1"/>
                </a:solidFill>
                <a:latin typeface="Courier New"/>
                <a:cs typeface="Courier New"/>
              </a:rPr>
              <a:t> REST </a:t>
            </a:r>
            <a:r>
              <a:rPr lang="hu-HU" sz="2800" err="1">
                <a:solidFill>
                  <a:schemeClr val="bg1"/>
                </a:solidFill>
                <a:latin typeface="Courier New"/>
                <a:cs typeface="Courier New"/>
              </a:rPr>
              <a:t>APIs</a:t>
            </a:r>
            <a:endParaRPr lang="hu-HU" sz="28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xmlns="" id="{B238C473-A4F9-5C47-A3FB-05DCB944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79562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3644F21-F889-0E05-7C46-5134211A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324" y="5938"/>
            <a:ext cx="9146262" cy="1337658"/>
          </a:xfrm>
        </p:spPr>
        <p:txBody>
          <a:bodyPr/>
          <a:lstStyle/>
          <a:p>
            <a:r>
              <a:rPr lang="hu-HU" b="1" dirty="0" err="1"/>
              <a:t>What</a:t>
            </a:r>
            <a:r>
              <a:rPr lang="hu-HU" b="1" dirty="0"/>
              <a:t> </a:t>
            </a:r>
            <a:r>
              <a:rPr lang="hu-HU" b="1" dirty="0" err="1"/>
              <a:t>we</a:t>
            </a:r>
            <a:r>
              <a:rPr lang="hu-HU" b="1" dirty="0"/>
              <a:t> had in mind </a:t>
            </a: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frontend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xmlns="" id="{E9761DEE-8532-A63D-F736-0CE3EBFF6958}"/>
              </a:ext>
            </a:extLst>
          </p:cNvPr>
          <p:cNvSpPr txBox="1"/>
          <p:nvPr/>
        </p:nvSpPr>
        <p:spPr>
          <a:xfrm>
            <a:off x="495455" y="1783134"/>
            <a:ext cx="3254475" cy="4590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DA5B408D-E112-B8CB-D38B-4B9CDE75CA47}"/>
              </a:ext>
            </a:extLst>
          </p:cNvPr>
          <p:cNvSpPr txBox="1"/>
          <p:nvPr/>
        </p:nvSpPr>
        <p:spPr>
          <a:xfrm>
            <a:off x="4474788" y="1795228"/>
            <a:ext cx="3254475" cy="4590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DDB9CE68-2194-05C6-4D5F-DBDD3F746996}"/>
              </a:ext>
            </a:extLst>
          </p:cNvPr>
          <p:cNvSpPr txBox="1"/>
          <p:nvPr/>
        </p:nvSpPr>
        <p:spPr>
          <a:xfrm>
            <a:off x="8454121" y="1795228"/>
            <a:ext cx="3254475" cy="45905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1" name="Kép 10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45A01CAA-2BF6-AE53-F89C-138AEE8D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4" y="2221895"/>
            <a:ext cx="1204686" cy="1216781"/>
          </a:xfrm>
          <a:prstGeom prst="rect">
            <a:avLst/>
          </a:prstGeom>
        </p:spPr>
      </p:pic>
      <p:pic>
        <p:nvPicPr>
          <p:cNvPr id="13" name="Kép 12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01BDD9E-C879-7638-88A5-E8336666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8" y="2221895"/>
            <a:ext cx="1204685" cy="1204686"/>
          </a:xfrm>
          <a:prstGeom prst="rect">
            <a:avLst/>
          </a:prstGeom>
        </p:spPr>
      </p:pic>
      <p:pic>
        <p:nvPicPr>
          <p:cNvPr id="15" name="Kép 14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9611EFEC-DB00-6753-DE81-559F5116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990" y="2221895"/>
            <a:ext cx="1204686" cy="121678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xmlns="" id="{73EFECB5-48A6-9853-79DB-A435374317F0}"/>
              </a:ext>
            </a:extLst>
          </p:cNvPr>
          <p:cNvSpPr txBox="1"/>
          <p:nvPr/>
        </p:nvSpPr>
        <p:spPr>
          <a:xfrm>
            <a:off x="163000" y="3654008"/>
            <a:ext cx="390523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Making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design:</a:t>
            </a:r>
            <a:endParaRPr lang="hu-HU" dirty="0"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•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User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friendly</a:t>
            </a:r>
            <a:endParaRPr lang="hu-HU">
              <a:latin typeface="Courier New"/>
              <a:cs typeface="Courier New"/>
            </a:endParaRPr>
          </a:p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•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Completely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comaptible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err="1">
                <a:solidFill>
                  <a:srgbClr val="FFFFFF"/>
                </a:solidFill>
                <a:latin typeface="Courier New"/>
                <a:cs typeface="Courier New"/>
              </a:rPr>
              <a:t>our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backend</a:t>
            </a:r>
            <a:endParaRPr lang="hu-HU"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xmlns="" id="{6B4C70AE-AD48-075B-4E65-4AEFF0F6D2A3}"/>
              </a:ext>
            </a:extLst>
          </p:cNvPr>
          <p:cNvSpPr txBox="1"/>
          <p:nvPr/>
        </p:nvSpPr>
        <p:spPr>
          <a:xfrm>
            <a:off x="4493095" y="3654007"/>
            <a:ext cx="3227897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Designing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so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is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nice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look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and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just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easy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use</a:t>
            </a:r>
            <a:endParaRPr lang="hu-HU" dirty="0" err="1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xmlns="" id="{C68A545C-4845-4561-EA4D-BF1029968138}"/>
              </a:ext>
            </a:extLst>
          </p:cNvPr>
          <p:cNvSpPr txBox="1"/>
          <p:nvPr/>
        </p:nvSpPr>
        <p:spPr>
          <a:xfrm>
            <a:off x="8472428" y="3654006"/>
            <a:ext cx="32278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Using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latest and most modern version of react.js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so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its</a:t>
            </a:r>
            <a:r>
              <a:rPr lang="hu-HU" sz="2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hu-HU" sz="2800" dirty="0" err="1">
                <a:solidFill>
                  <a:srgbClr val="FFFFFF"/>
                </a:solidFill>
                <a:latin typeface="Courier New"/>
                <a:cs typeface="Courier New"/>
              </a:rPr>
              <a:t>convenient</a:t>
            </a:r>
            <a:endParaRPr lang="hu-HU" dirty="0" err="1">
              <a:latin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algn="ctr"/>
            <a:endParaRPr lang="hu-HU" sz="28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0" indent="-285750" algn="l">
              <a:buFont typeface="Wingdings"/>
              <a:buChar char="§"/>
            </a:pPr>
            <a:endParaRPr lang="hu-HU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xmlns="" id="{308DA5E3-0C0E-41DD-0CB5-F7164450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8" y="1446515"/>
            <a:ext cx="68675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4AA15118-392D-F7B4-70D5-63EF7AF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597" y="-17498"/>
            <a:ext cx="8240806" cy="1325563"/>
          </a:xfrm>
        </p:spPr>
        <p:txBody>
          <a:bodyPr/>
          <a:lstStyle/>
          <a:p>
            <a:r>
              <a:rPr lang="hu-HU" b="1" dirty="0"/>
              <a:t>Backend </a:t>
            </a:r>
            <a:r>
              <a:rPr lang="hu-HU" b="1" dirty="0" err="1"/>
              <a:t>technologies</a:t>
            </a:r>
            <a:r>
              <a:rPr lang="hu-HU" b="1" dirty="0"/>
              <a:t> </a:t>
            </a: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TribiTrabi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B6365D48-5DAC-340A-F703-77D4B063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584" y="2262655"/>
            <a:ext cx="3758452" cy="14378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3600" dirty="0">
                <a:latin typeface="Courier New"/>
                <a:cs typeface="Courier New"/>
              </a:rPr>
              <a:t>Server: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 err="1">
                <a:latin typeface="Courier New"/>
                <a:cs typeface="Courier New"/>
              </a:rPr>
              <a:t>NodeJS</a:t>
            </a:r>
            <a:endParaRPr lang="hu-HU" sz="3600" dirty="0">
              <a:latin typeface="Courier New"/>
              <a:cs typeface="Courier New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>
                <a:latin typeface="Courier New"/>
                <a:cs typeface="Courier New"/>
              </a:rPr>
              <a:t>Express.JS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xmlns="" id="{C5BAA39B-8BC1-C771-D9A1-32ECDFED481C}"/>
              </a:ext>
            </a:extLst>
          </p:cNvPr>
          <p:cNvSpPr txBox="1">
            <a:spLocks/>
          </p:cNvSpPr>
          <p:nvPr/>
        </p:nvSpPr>
        <p:spPr>
          <a:xfrm>
            <a:off x="2324101" y="4790702"/>
            <a:ext cx="3063688" cy="1437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dirty="0" err="1">
                <a:latin typeface="Courier New"/>
                <a:cs typeface="Courier New"/>
              </a:rPr>
              <a:t>Database</a:t>
            </a:r>
            <a:r>
              <a:rPr lang="hu-HU" sz="3600" dirty="0">
                <a:latin typeface="Courier New"/>
                <a:cs typeface="Courier New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 err="1">
                <a:latin typeface="Courier New"/>
                <a:cs typeface="Courier New"/>
              </a:rPr>
              <a:t>MySQL</a:t>
            </a:r>
            <a:endParaRPr lang="hu-HU" sz="3600" dirty="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xmlns="" id="{1412E2D5-00B5-7884-B281-120D5F39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grpSp>
        <p:nvGrpSpPr>
          <p:cNvPr id="4" name="Csoportba foglalás 3"/>
          <p:cNvGrpSpPr/>
          <p:nvPr/>
        </p:nvGrpSpPr>
        <p:grpSpPr>
          <a:xfrm>
            <a:off x="5632076" y="2057400"/>
            <a:ext cx="5264524" cy="4681817"/>
            <a:chOff x="5632076" y="2057400"/>
            <a:chExt cx="5264524" cy="4681817"/>
          </a:xfrm>
        </p:grpSpPr>
        <p:pic>
          <p:nvPicPr>
            <p:cNvPr id="9" name="Kép 8" descr="Nodejs Icons, Logos, Symbols – Free Download PNG, SVG">
              <a:extLst>
                <a:ext uri="{FF2B5EF4-FFF2-40B4-BE49-F238E27FC236}">
                  <a16:creationId xmlns:a16="http://schemas.microsoft.com/office/drawing/2014/main" xmlns="" id="{71681F7D-87B1-3740-7158-82665D8C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0" y="2057400"/>
              <a:ext cx="27432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Kép 9" descr="MySQL logo and symbol, meaning, history, PNG">
              <a:extLst>
                <a:ext uri="{FF2B5EF4-FFF2-40B4-BE49-F238E27FC236}">
                  <a16:creationId xmlns:a16="http://schemas.microsoft.com/office/drawing/2014/main" xmlns="" id="{A443A221-7B22-ACCF-9E1C-CFDD52F7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60000">
              <a:off x="5632076" y="4342005"/>
              <a:ext cx="2743199" cy="1715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Kép 10" descr="3D Javascript Logo Design 12697298 PNG">
              <a:extLst>
                <a:ext uri="{FF2B5EF4-FFF2-40B4-BE49-F238E27FC236}">
                  <a16:creationId xmlns:a16="http://schemas.microsoft.com/office/drawing/2014/main" xmlns="" id="{CB27C287-EEC1-F115-D3FC-26FE3D14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20000">
              <a:off x="8153400" y="3996017"/>
              <a:ext cx="27432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210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0ECDF102-F3DA-6697-D786-CB76F13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76" y="0"/>
            <a:ext cx="8217505" cy="1313468"/>
          </a:xfrm>
        </p:spPr>
        <p:txBody>
          <a:bodyPr/>
          <a:lstStyle/>
          <a:p>
            <a:r>
              <a:rPr lang="hu-HU" b="1" dirty="0"/>
              <a:t>Frontend </a:t>
            </a:r>
            <a:r>
              <a:rPr lang="hu-HU" b="1" dirty="0" err="1"/>
              <a:t>technologies</a:t>
            </a:r>
            <a:r>
              <a:rPr lang="hu-HU" b="1" dirty="0"/>
              <a:t> </a:t>
            </a: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TribiTrabi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2565DE6C-EA5A-40CC-28C4-BCBF4FD86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F8751F5D-BF6E-200B-FE05-0FAA8A70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xmlns="" id="{088B0A93-8D1C-752F-18F3-6DDE656D2FF5}"/>
              </a:ext>
            </a:extLst>
          </p:cNvPr>
          <p:cNvSpPr txBox="1">
            <a:spLocks/>
          </p:cNvSpPr>
          <p:nvPr/>
        </p:nvSpPr>
        <p:spPr>
          <a:xfrm>
            <a:off x="792489" y="2190083"/>
            <a:ext cx="3758452" cy="1437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dirty="0">
                <a:latin typeface="Courier New"/>
                <a:cs typeface="Courier New"/>
              </a:rPr>
              <a:t>Design: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 err="1">
                <a:latin typeface="Courier New"/>
                <a:cs typeface="Courier New"/>
              </a:rPr>
              <a:t>Figma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sz="3600" dirty="0">
              <a:latin typeface="Courier New"/>
              <a:cs typeface="Courier New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xmlns="" id="{065A6CAB-BB85-FE2A-EFEA-28AB5DED8D98}"/>
              </a:ext>
            </a:extLst>
          </p:cNvPr>
          <p:cNvSpPr txBox="1">
            <a:spLocks/>
          </p:cNvSpPr>
          <p:nvPr/>
        </p:nvSpPr>
        <p:spPr>
          <a:xfrm>
            <a:off x="2662768" y="3278797"/>
            <a:ext cx="3886164" cy="2441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dirty="0" err="1">
                <a:latin typeface="Courier New"/>
                <a:cs typeface="Courier New"/>
              </a:rPr>
              <a:t>Coding</a:t>
            </a:r>
            <a:r>
              <a:rPr lang="hu-HU" sz="3600" dirty="0">
                <a:latin typeface="Courier New"/>
                <a:cs typeface="Courier New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 err="1">
                <a:latin typeface="Courier New"/>
                <a:cs typeface="Courier New"/>
              </a:rPr>
              <a:t>Bootstrap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>
                <a:latin typeface="Courier New"/>
                <a:cs typeface="Courier New"/>
              </a:rPr>
              <a:t>JavaScript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>
                <a:latin typeface="Courier New"/>
                <a:cs typeface="Courier New"/>
              </a:rPr>
              <a:t>CSS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>
                <a:latin typeface="Courier New"/>
                <a:cs typeface="Courier New"/>
              </a:rPr>
              <a:t>HTML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3600" dirty="0" err="1">
                <a:latin typeface="Courier New"/>
                <a:cs typeface="Courier New"/>
              </a:rPr>
              <a:t>React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  <p:pic>
        <p:nvPicPr>
          <p:cNvPr id="12" name="Kép 11" descr="A képen Színesség, Grafika, kör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B2D6F776-8FBE-4016-2AAA-5244B9F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58" y="2194982"/>
            <a:ext cx="2925083" cy="2298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Kép 12" descr="A képen embléma, szimbólum, tervezés, Grafika látható&#10;&#10;Lehet, hogy az AI által létrehozott tartalom helytelen.">
            <a:extLst>
              <a:ext uri="{FF2B5EF4-FFF2-40B4-BE49-F238E27FC236}">
                <a16:creationId xmlns:a16="http://schemas.microsoft.com/office/drawing/2014/main" xmlns="" id="{9F4185B6-AE9C-41E4-2595-19F447A8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">
            <a:off x="6734930" y="3999177"/>
            <a:ext cx="2614386" cy="2672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Kép 13" descr="Bootstrap Logo PNG - Brand Logo Vector">
            <a:extLst>
              <a:ext uri="{FF2B5EF4-FFF2-40B4-BE49-F238E27FC236}">
                <a16:creationId xmlns:a16="http://schemas.microsoft.com/office/drawing/2014/main" xmlns="" id="{C3C46AF9-D1E3-0111-1D80-0AAF1C25B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60000">
            <a:off x="9255881" y="3673929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40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13E14D6-CECD-1AC3-E174-A1F52F3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228" y="0"/>
            <a:ext cx="6645124" cy="1313468"/>
          </a:xfrm>
        </p:spPr>
        <p:txBody>
          <a:bodyPr/>
          <a:lstStyle/>
          <a:p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winform</a:t>
            </a:r>
            <a:r>
              <a:rPr lang="hu-HU" b="1" dirty="0"/>
              <a:t> app </a:t>
            </a:r>
            <a:r>
              <a:rPr lang="hu-HU" b="1" dirty="0" err="1"/>
              <a:t>works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xmlns="" id="{627A471E-4D1F-DAC3-3D22-670E3A6F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latin typeface="Courier New"/>
                <a:cs typeface="Arial"/>
              </a:rPr>
              <a:t>•</a:t>
            </a:r>
            <a:r>
              <a:rPr lang="hu-HU" dirty="0" err="1">
                <a:latin typeface="Courier New"/>
                <a:cs typeface="Courier New"/>
              </a:rPr>
              <a:t>Our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administrative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personnel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can</a:t>
            </a:r>
            <a:r>
              <a:rPr lang="hu-HU" dirty="0">
                <a:latin typeface="Courier New"/>
                <a:cs typeface="Courier New"/>
              </a:rPr>
              <a:t> log in </a:t>
            </a:r>
            <a:r>
              <a:rPr lang="hu-HU" dirty="0" err="1">
                <a:latin typeface="Courier New"/>
                <a:cs typeface="Courier New"/>
              </a:rPr>
              <a:t>with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their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admin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user</a:t>
            </a:r>
            <a:r>
              <a:rPr lang="hu-HU" dirty="0">
                <a:latin typeface="Courier New"/>
                <a:cs typeface="Courier New"/>
              </a:rPr>
              <a:t>. </a:t>
            </a:r>
            <a:r>
              <a:rPr lang="hu-HU" dirty="0" err="1">
                <a:latin typeface="Courier New"/>
                <a:cs typeface="Courier New"/>
              </a:rPr>
              <a:t>This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happens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as</a:t>
            </a:r>
            <a:r>
              <a:rPr lang="hu-HU" dirty="0">
                <a:latin typeface="Courier New"/>
                <a:cs typeface="Courier New"/>
              </a:rPr>
              <a:t> </a:t>
            </a:r>
            <a:r>
              <a:rPr lang="hu-HU" dirty="0" err="1">
                <a:latin typeface="Courier New"/>
                <a:cs typeface="Courier New"/>
              </a:rPr>
              <a:t>follows</a:t>
            </a:r>
            <a:r>
              <a:rPr lang="hu-HU" dirty="0">
                <a:latin typeface="Courier New"/>
                <a:cs typeface="Courier New"/>
              </a:rPr>
              <a:t>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2F7561E-60D4-BB35-F243-89F01EAC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1536162"/>
            <a:ext cx="6867525" cy="142875"/>
          </a:xfrm>
          <a:prstGeom prst="rect">
            <a:avLst/>
          </a:prstGeom>
        </p:spPr>
      </p:pic>
      <p:pic>
        <p:nvPicPr>
          <p:cNvPr id="6" name="sikeresbejelentkezes">
            <a:hlinkClick r:id="" action="ppaction://media"/>
            <a:extLst>
              <a:ext uri="{FF2B5EF4-FFF2-40B4-BE49-F238E27FC236}">
                <a16:creationId xmlns:a16="http://schemas.microsoft.com/office/drawing/2014/main" xmlns="" id="{BC7C5115-AE09-AC27-12E0-33CE63FE0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4819" y="2893180"/>
            <a:ext cx="6799943" cy="36527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1194254" y="1835701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CBE5636E-31A1-0AB7-EEA0-D0D78B01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9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hu-HU" sz="2800" err="1">
                <a:latin typeface="Courier New"/>
                <a:cs typeface="Courier New"/>
              </a:rPr>
              <a:t>Once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the</a:t>
            </a:r>
            <a:r>
              <a:rPr lang="hu-HU" sz="2800" dirty="0">
                <a:latin typeface="Courier New"/>
                <a:cs typeface="Courier New"/>
              </a:rPr>
              <a:t> login is </a:t>
            </a:r>
            <a:r>
              <a:rPr lang="hu-HU" sz="2800" err="1">
                <a:latin typeface="Courier New"/>
                <a:cs typeface="Courier New"/>
              </a:rPr>
              <a:t>succesful</a:t>
            </a:r>
            <a:r>
              <a:rPr lang="hu-HU" sz="2800" dirty="0">
                <a:latin typeface="Courier New"/>
                <a:cs typeface="Courier New"/>
              </a:rPr>
              <a:t>, </a:t>
            </a:r>
            <a:r>
              <a:rPr lang="hu-HU" sz="280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stumble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upon</a:t>
            </a:r>
            <a:r>
              <a:rPr lang="hu-HU" sz="2800" dirty="0">
                <a:latin typeface="Courier New"/>
                <a:cs typeface="Courier New"/>
              </a:rPr>
              <a:t> an </a:t>
            </a:r>
            <a:r>
              <a:rPr lang="hu-HU" sz="2800" err="1">
                <a:latin typeface="Courier New"/>
                <a:cs typeface="Courier New"/>
              </a:rPr>
              <a:t>interface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where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admins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can</a:t>
            </a:r>
            <a:r>
              <a:rPr lang="hu-HU" sz="2800" dirty="0">
                <a:latin typeface="Courier New"/>
                <a:cs typeface="Courier New"/>
              </a:rPr>
              <a:t> add, </a:t>
            </a:r>
            <a:r>
              <a:rPr lang="hu-HU" sz="280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err="1">
                <a:latin typeface="Courier New"/>
                <a:cs typeface="Courier New"/>
              </a:rPr>
              <a:t>modify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database.Here</a:t>
            </a:r>
            <a:r>
              <a:rPr lang="hu-HU" sz="2800" dirty="0">
                <a:latin typeface="Courier New"/>
                <a:cs typeface="Courier New"/>
              </a:rPr>
              <a:t> is </a:t>
            </a:r>
            <a:r>
              <a:rPr lang="hu-HU" sz="2800" err="1">
                <a:latin typeface="Courier New"/>
                <a:cs typeface="Courier New"/>
              </a:rPr>
              <a:t>how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adding</a:t>
            </a:r>
            <a:r>
              <a:rPr lang="hu-HU" sz="2800" dirty="0">
                <a:latin typeface="Courier New"/>
                <a:cs typeface="Courier New"/>
              </a:rPr>
              <a:t> an </a:t>
            </a:r>
            <a:r>
              <a:rPr lang="hu-HU" sz="280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err="1">
                <a:latin typeface="Courier New"/>
                <a:cs typeface="Courier New"/>
              </a:rPr>
              <a:t>works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sz="280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C5A65633-A868-2F32-B8FA-4F080520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3" y="1923210"/>
            <a:ext cx="9879239" cy="154970"/>
          </a:xfrm>
          <a:prstGeom prst="rect">
            <a:avLst/>
          </a:prstGeom>
        </p:spPr>
      </p:pic>
      <p:pic>
        <p:nvPicPr>
          <p:cNvPr id="3" name="sikereshozzaad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814" y="2560457"/>
            <a:ext cx="7788275" cy="37036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419192" y="4570192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xmlns="" id="{9B9C32E9-4FA0-7E5A-DEE3-0BA9E344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latin typeface="Courier New"/>
                <a:cs typeface="Courier New"/>
              </a:rPr>
              <a:t>We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are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also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able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to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delete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from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existing</a:t>
            </a:r>
            <a:r>
              <a:rPr lang="hu-HU" sz="2800" dirty="0">
                <a:latin typeface="Courier New"/>
                <a:cs typeface="Courier New"/>
              </a:rPr>
              <a:t> in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database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by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simply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selecting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our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desired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item</a:t>
            </a:r>
            <a:r>
              <a:rPr lang="hu-HU" sz="2800" dirty="0">
                <a:latin typeface="Courier New"/>
                <a:cs typeface="Courier New"/>
              </a:rPr>
              <a:t> and </a:t>
            </a:r>
            <a:r>
              <a:rPr lang="hu-HU" sz="2800" dirty="0" err="1">
                <a:latin typeface="Courier New"/>
                <a:cs typeface="Courier New"/>
              </a:rPr>
              <a:t>pushing</a:t>
            </a:r>
            <a:r>
              <a:rPr lang="hu-HU" sz="2800" dirty="0">
                <a:latin typeface="Courier New"/>
                <a:cs typeface="Courier New"/>
              </a:rPr>
              <a:t> a </a:t>
            </a:r>
            <a:r>
              <a:rPr lang="hu-HU" sz="2800" dirty="0" err="1">
                <a:latin typeface="Courier New"/>
                <a:cs typeface="Courier New"/>
              </a:rPr>
              <a:t>button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as</a:t>
            </a:r>
            <a:r>
              <a:rPr lang="hu-HU" sz="2800" dirty="0">
                <a:latin typeface="Courier New"/>
                <a:cs typeface="Courier New"/>
              </a:rPr>
              <a:t> </a:t>
            </a:r>
            <a:r>
              <a:rPr lang="hu-HU" sz="2800" dirty="0" err="1">
                <a:latin typeface="Courier New"/>
                <a:cs typeface="Courier New"/>
              </a:rPr>
              <a:t>follows</a:t>
            </a:r>
            <a:r>
              <a:rPr lang="hu-HU" sz="2800" dirty="0">
                <a:latin typeface="Courier New"/>
                <a:cs typeface="Courier New"/>
              </a:rPr>
              <a:t>:</a:t>
            </a:r>
            <a:endParaRPr lang="hu-HU" dirty="0">
              <a:latin typeface="Courier New"/>
              <a:cs typeface="Courier New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xmlns="" id="{9E7D1524-69F4-9319-CAF7-242D269D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9" y="1542210"/>
            <a:ext cx="9879239" cy="154970"/>
          </a:xfrm>
          <a:prstGeom prst="rect">
            <a:avLst/>
          </a:prstGeom>
        </p:spPr>
      </p:pic>
      <p:pic>
        <p:nvPicPr>
          <p:cNvPr id="6" name="sikerestorles">
            <a:hlinkClick r:id="" action="ppaction://media"/>
            <a:extLst>
              <a:ext uri="{FF2B5EF4-FFF2-40B4-BE49-F238E27FC236}">
                <a16:creationId xmlns:a16="http://schemas.microsoft.com/office/drawing/2014/main" xmlns="" id="{B2B23396-21AB-A2B3-513A-AC9437E3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43" y="2382371"/>
            <a:ext cx="8086163" cy="40475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4" descr="C# (CSharp) - Windows Forms Best Practices - LearningKo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54">
            <a:off x="297271" y="4465690"/>
            <a:ext cx="2935968" cy="2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421</Words>
  <Application>Microsoft Office PowerPoint</Application>
  <PresentationFormat>Szélesvásznú</PresentationFormat>
  <Paragraphs>65</Paragraphs>
  <Slides>20</Slides>
  <Notes>0</Notes>
  <HiddenSlides>0</HiddenSlides>
  <MMClips>12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Century Gothic</vt:lpstr>
      <vt:lpstr>Courier New</vt:lpstr>
      <vt:lpstr>Wingdings</vt:lpstr>
      <vt:lpstr>Office-téma</vt:lpstr>
      <vt:lpstr>TribiTrabi car parts market</vt:lpstr>
      <vt:lpstr>What purpose does our project serve?</vt:lpstr>
      <vt:lpstr>The road to our steady backend environment</vt:lpstr>
      <vt:lpstr>What we had in mind for our frontend</vt:lpstr>
      <vt:lpstr>Backend technologies for TribiTrabi</vt:lpstr>
      <vt:lpstr>Frontend technologies for TribiTrabi</vt:lpstr>
      <vt:lpstr>How our winform app works</vt:lpstr>
      <vt:lpstr>Once the login is succesful, we stumble upon an interface where our admins can add, delete and modify items in our database.Here is how adding an item works: </vt:lpstr>
      <vt:lpstr>We are also able to delete items from existing in our database by simply selecting our desired item and pushing a button as follows: </vt:lpstr>
      <vt:lpstr>Last but not least, we can modify any item in our database by rewriting its data and pressing „modify item”. This is how it is done: </vt:lpstr>
      <vt:lpstr>Introduction of our frontend</vt:lpstr>
      <vt:lpstr>Main page</vt:lpstr>
      <vt:lpstr>Registration and login</vt:lpstr>
      <vt:lpstr>User interface</vt:lpstr>
      <vt:lpstr>Logging out</vt:lpstr>
      <vt:lpstr>Market</vt:lpstr>
      <vt:lpstr>Cart</vt:lpstr>
      <vt:lpstr>Cart and order</vt:lpstr>
      <vt:lpstr>Order tracking</vt:lpstr>
      <vt:lpstr>We kindly 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TribiTrabi car parts market</dc:title>
  <dc:creator>Andi</dc:creator>
  <cp:lastModifiedBy>Andi</cp:lastModifiedBy>
  <cp:revision>414</cp:revision>
  <dcterms:created xsi:type="dcterms:W3CDTF">2025-05-19T14:46:32Z</dcterms:created>
  <dcterms:modified xsi:type="dcterms:W3CDTF">2025-05-19T19:45:27Z</dcterms:modified>
</cp:coreProperties>
</file>